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435" r:id="rId5"/>
    <p:sldId id="258" r:id="rId6"/>
    <p:sldId id="259" r:id="rId7"/>
    <p:sldId id="260" r:id="rId8"/>
    <p:sldId id="2440" r:id="rId9"/>
    <p:sldId id="2441" r:id="rId10"/>
    <p:sldId id="2432" r:id="rId11"/>
    <p:sldId id="2443" r:id="rId12"/>
    <p:sldId id="2444" r:id="rId13"/>
    <p:sldId id="2446" r:id="rId14"/>
    <p:sldId id="2433" r:id="rId15"/>
    <p:sldId id="243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87" d="100"/>
          <a:sy n="87" d="100"/>
        </p:scale>
        <p:origin x="528" y="-5"/>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9/24/2022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1"/>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smtClean="0">
                <a:solidFill>
                  <a:schemeClr val="tx1"/>
                </a:solidFill>
              </a:rPr>
              <a:t>Flip-Robo Technology</a:t>
            </a:r>
            <a:endParaRPr lang="en-US" dirty="0">
              <a:solidFill>
                <a:schemeClr val="tx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2074985" y="4198355"/>
            <a:ext cx="7904284" cy="365125"/>
          </a:xfrm>
        </p:spPr>
        <p:txBody>
          <a:bodyPr>
            <a:noAutofit/>
          </a:bodyPr>
          <a:lstStyle/>
          <a:p>
            <a:r>
              <a:rPr lang="en-US" sz="3200" dirty="0"/>
              <a:t>Customer </a:t>
            </a:r>
            <a:r>
              <a:rPr lang="en-US" sz="3200" dirty="0" smtClean="0"/>
              <a:t>Retention </a:t>
            </a:r>
            <a:r>
              <a:rPr lang="en-US" sz="3200" dirty="0"/>
              <a:t>C</a:t>
            </a:r>
            <a:r>
              <a:rPr lang="en-US" sz="3200" dirty="0" smtClean="0"/>
              <a:t>ase Study</a:t>
            </a:r>
            <a:endParaRPr lang="en-US" sz="3200"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621006" y="183514"/>
            <a:ext cx="6249036" cy="573989"/>
          </a:xfrm>
        </p:spPr>
        <p:txBody>
          <a:bodyPr/>
          <a:lstStyle/>
          <a:p>
            <a:r>
              <a:rPr lang="en-US" dirty="0" smtClean="0">
                <a:solidFill>
                  <a:schemeClr val="tx1"/>
                </a:solidFill>
              </a:rPr>
              <a:t>Reason to leave a platform</a:t>
            </a:r>
            <a:endParaRPr lang="en-US" dirty="0">
              <a:solidFill>
                <a:schemeClr val="tx1"/>
              </a:solidFill>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r>
              <a:rPr lang="en-US" dirty="0"/>
              <a:t>We can clearly see that most of the time people abandon the bag is </a:t>
            </a:r>
            <a:r>
              <a:rPr lang="en-US" dirty="0" err="1"/>
              <a:t>beacuse</a:t>
            </a:r>
            <a:r>
              <a:rPr lang="en-US" dirty="0"/>
              <a:t> they get a better alternative offer or promo code not applicable. There is also lack of trust seen in amazon, </a:t>
            </a:r>
            <a:r>
              <a:rPr lang="en-US" dirty="0" err="1"/>
              <a:t>flipkart</a:t>
            </a:r>
            <a:r>
              <a:rPr lang="en-US" dirty="0"/>
              <a:t> and </a:t>
            </a:r>
            <a:r>
              <a:rPr lang="en-US" dirty="0" err="1"/>
              <a:t>paytm</a:t>
            </a:r>
            <a:r>
              <a:rPr lang="en-US" dirty="0"/>
              <a:t> by some people.</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6" name="Picture 5"/>
          <p:cNvPicPr>
            <a:picLocks noChangeAspect="1"/>
          </p:cNvPicPr>
          <p:nvPr/>
        </p:nvPicPr>
        <p:blipFill>
          <a:blip r:embed="rId2"/>
          <a:stretch>
            <a:fillRect/>
          </a:stretch>
        </p:blipFill>
        <p:spPr>
          <a:xfrm>
            <a:off x="96716" y="757503"/>
            <a:ext cx="7297616" cy="6100497"/>
          </a:xfrm>
          <a:prstGeom prst="rect">
            <a:avLst/>
          </a:prstGeom>
        </p:spPr>
      </p:pic>
    </p:spTree>
    <p:extLst>
      <p:ext uri="{BB962C8B-B14F-4D97-AF65-F5344CB8AC3E}">
        <p14:creationId xmlns:p14="http://schemas.microsoft.com/office/powerpoint/2010/main" val="327477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ctr"/>
            <a:r>
              <a:rPr lang="en-US" dirty="0" smtClean="0"/>
              <a:t>Features which affects the most for retaining customers</a:t>
            </a:r>
            <a:endParaRPr lang="en-US" dirty="0"/>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11</a:t>
            </a:fld>
            <a:endParaRPr lang="en-US" dirty="0"/>
          </a:p>
        </p:txBody>
      </p:sp>
      <p:pic>
        <p:nvPicPr>
          <p:cNvPr id="2" name="Picture 1"/>
          <p:cNvPicPr>
            <a:picLocks noChangeAspect="1"/>
          </p:cNvPicPr>
          <p:nvPr/>
        </p:nvPicPr>
        <p:blipFill>
          <a:blip r:embed="rId2"/>
          <a:stretch>
            <a:fillRect/>
          </a:stretch>
        </p:blipFill>
        <p:spPr>
          <a:xfrm>
            <a:off x="703386" y="1209675"/>
            <a:ext cx="10752992" cy="5103202"/>
          </a:xfrm>
          <a:prstGeom prst="rect">
            <a:avLst/>
          </a:prstGeom>
        </p:spPr>
      </p:pic>
    </p:spTree>
    <p:extLst>
      <p:ext uri="{BB962C8B-B14F-4D97-AF65-F5344CB8AC3E}">
        <p14:creationId xmlns:p14="http://schemas.microsoft.com/office/powerpoint/2010/main" val="2779095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xmlns=""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xmlns=""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smtClean="0">
                <a:solidFill>
                  <a:schemeClr val="bg1"/>
                </a:solidFill>
                <a:latin typeface="Calibri" panose="020F0502020204030204" pitchFamily="34" charset="0"/>
                <a:cs typeface="Calibri" panose="020F0502020204030204" pitchFamily="34" charset="0"/>
              </a:rPr>
              <a:t>Thank you</a:t>
            </a:r>
            <a:r>
              <a:rPr lang="en-US" sz="7200" dirty="0">
                <a:solidFill>
                  <a:schemeClr val="bg1"/>
                </a:solidFill>
                <a:cs typeface="Gill Sans" panose="020B0502020104020203" pitchFamily="34" charset="-79"/>
              </a:rPr>
              <a:t/>
            </a:r>
            <a:br>
              <a:rPr lang="en-US" sz="7200" dirty="0">
                <a:solidFill>
                  <a:schemeClr val="bg1"/>
                </a:solidFill>
                <a:cs typeface="Gill Sans" panose="020B0502020104020203" pitchFamily="34" charset="-79"/>
              </a:rPr>
            </a:br>
            <a:r>
              <a:rPr lang="en-US" sz="1200" dirty="0" smtClean="0">
                <a:solidFill>
                  <a:schemeClr val="bg1"/>
                </a:solidFill>
                <a:latin typeface="+mn-lt"/>
              </a:rPr>
              <a:t/>
            </a:r>
            <a:br>
              <a:rPr lang="en-US" sz="1200" dirty="0" smtClean="0">
                <a:solidFill>
                  <a:schemeClr val="bg1"/>
                </a:solidFill>
                <a:latin typeface="+mn-lt"/>
              </a:rPr>
            </a:br>
            <a:r>
              <a:rPr lang="en-US" sz="1200" dirty="0" smtClean="0">
                <a:solidFill>
                  <a:schemeClr val="bg1"/>
                </a:solidFill>
                <a:latin typeface="+mn-lt"/>
              </a:rPr>
              <a:t>Roshan Kumar </a:t>
            </a:r>
            <a:r>
              <a:rPr lang="en-US" sz="1200" dirty="0" err="1" smtClean="0">
                <a:solidFill>
                  <a:schemeClr val="bg1"/>
                </a:solidFill>
                <a:latin typeface="+mn-lt"/>
              </a:rPr>
              <a:t>Verma</a:t>
            </a:r>
            <a:endParaRPr lang="en-US" sz="1200" dirty="0">
              <a:solidFill>
                <a:schemeClr val="bg1"/>
              </a:solidFill>
              <a:latin typeface="+mn-lt"/>
            </a:endParaRPr>
          </a:p>
        </p:txBody>
      </p:sp>
    </p:spTree>
    <p:extLst>
      <p:ext uri="{BB962C8B-B14F-4D97-AF65-F5344CB8AC3E}">
        <p14:creationId xmlns:p14="http://schemas.microsoft.com/office/powerpoint/2010/main" val="1389222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750169" y="1900539"/>
            <a:ext cx="6243048" cy="1661297"/>
          </a:xfrm>
        </p:spPr>
        <p:txBody>
          <a:bodyPr>
            <a:normAutofit fontScale="90000"/>
          </a:bodyPr>
          <a:lstStyle/>
          <a:p>
            <a:r>
              <a:rPr lang="en-IN" dirty="0"/>
              <a:t>E-retail factors for customer activation and retention</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750169" y="4674587"/>
            <a:ext cx="6075484" cy="1550367"/>
          </a:xfrm>
        </p:spPr>
        <p:txBody>
          <a:bodyPr>
            <a:normAutofit/>
          </a:bodyPr>
          <a:lstStyle/>
          <a:p>
            <a:r>
              <a:rPr lang="en-IN" dirty="0" smtClean="0"/>
              <a:t>Case </a:t>
            </a:r>
            <a:r>
              <a:rPr lang="en-IN" dirty="0"/>
              <a:t>S</a:t>
            </a:r>
            <a:r>
              <a:rPr lang="en-IN" dirty="0" smtClean="0"/>
              <a:t>tudy </a:t>
            </a:r>
            <a:r>
              <a:rPr lang="en-IN" dirty="0"/>
              <a:t>F</a:t>
            </a:r>
            <a:r>
              <a:rPr lang="en-IN" dirty="0" smtClean="0"/>
              <a:t>rom Indian        E-Commerce Customers</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smtClean="0"/>
              <a:t>Problem Statement</a:t>
            </a:r>
            <a:endParaRPr lang="en-US"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Autofit/>
          </a:bodyPr>
          <a:lstStyle/>
          <a:p>
            <a:r>
              <a:rPr lang="en-US" sz="1100" dirty="0"/>
              <a:t>A case study from Indian e-commerce customers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buNone/>
            </a:pPr>
            <a:r>
              <a:rPr lang="en-IN" dirty="0"/>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a:xfrm>
            <a:off x="11487723" y="6518604"/>
            <a:ext cx="443948" cy="365125"/>
          </a:xfrm>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8308731" y="365125"/>
            <a:ext cx="3502270" cy="573989"/>
          </a:xfrm>
        </p:spPr>
        <p:txBody>
          <a:bodyPr/>
          <a:lstStyle/>
          <a:p>
            <a:r>
              <a:rPr lang="en-US" dirty="0"/>
              <a:t>Personal </a:t>
            </a:r>
            <a:r>
              <a:rPr lang="en-US" dirty="0" smtClean="0"/>
              <a:t>Info</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8308729" y="1625512"/>
            <a:ext cx="3502271" cy="4867364"/>
          </a:xfrm>
        </p:spPr>
        <p:txBody>
          <a:bodyPr>
            <a:normAutofit fontScale="85000" lnSpcReduction="20000"/>
          </a:bodyPr>
          <a:lstStyle/>
          <a:p>
            <a:r>
              <a:rPr lang="en-US" dirty="0" smtClean="0"/>
              <a:t>There </a:t>
            </a:r>
            <a:r>
              <a:rPr lang="en-US" dirty="0"/>
              <a:t>is double the number of women than men who have taken this survey. </a:t>
            </a:r>
          </a:p>
          <a:p>
            <a:r>
              <a:rPr lang="en-US" dirty="0" smtClean="0"/>
              <a:t>Most </a:t>
            </a:r>
            <a:r>
              <a:rPr lang="en-US" dirty="0"/>
              <a:t>of the people are in their 30's followed by 20's, teenagers and senior citizen are the least in number.</a:t>
            </a:r>
          </a:p>
          <a:p>
            <a:r>
              <a:rPr lang="en-US" dirty="0" smtClean="0"/>
              <a:t>Most </a:t>
            </a:r>
            <a:r>
              <a:rPr lang="en-US" dirty="0"/>
              <a:t>of the people belong from </a:t>
            </a:r>
            <a:r>
              <a:rPr lang="en-US" dirty="0" err="1"/>
              <a:t>delhi</a:t>
            </a:r>
            <a:r>
              <a:rPr lang="en-US" dirty="0"/>
              <a:t>, </a:t>
            </a:r>
            <a:r>
              <a:rPr lang="en-US" dirty="0" err="1"/>
              <a:t>noida</a:t>
            </a:r>
            <a:r>
              <a:rPr lang="en-US" dirty="0"/>
              <a:t> and </a:t>
            </a:r>
            <a:r>
              <a:rPr lang="en-US" dirty="0" err="1"/>
              <a:t>banglore</a:t>
            </a:r>
            <a:r>
              <a:rPr lang="en-US" dirty="0"/>
              <a:t>, ambiguity can also be seen as </a:t>
            </a:r>
            <a:r>
              <a:rPr lang="en-US" dirty="0" err="1"/>
              <a:t>noida</a:t>
            </a:r>
            <a:r>
              <a:rPr lang="en-US" dirty="0"/>
              <a:t> has two categories (</a:t>
            </a:r>
            <a:r>
              <a:rPr lang="en-US" dirty="0" err="1"/>
              <a:t>noida</a:t>
            </a:r>
            <a:r>
              <a:rPr lang="en-US" dirty="0"/>
              <a:t> and      </a:t>
            </a:r>
            <a:r>
              <a:rPr lang="en-US" dirty="0" smtClean="0"/>
              <a:t>grater </a:t>
            </a:r>
            <a:r>
              <a:rPr lang="en-US" dirty="0" err="1"/>
              <a:t>noida</a:t>
            </a:r>
            <a:r>
              <a:rPr lang="en-US" dirty="0"/>
              <a:t>) which need to be handled</a:t>
            </a:r>
          </a:p>
          <a:p>
            <a:r>
              <a:rPr lang="en-US" dirty="0" smtClean="0"/>
              <a:t>Most </a:t>
            </a:r>
            <a:r>
              <a:rPr lang="en-US" dirty="0"/>
              <a:t>of the people shopping online have been shopping from a long time.</a:t>
            </a:r>
          </a:p>
          <a:p>
            <a:r>
              <a:rPr lang="en-US" dirty="0" smtClean="0"/>
              <a:t>Majority </a:t>
            </a:r>
            <a:r>
              <a:rPr lang="en-US" dirty="0"/>
              <a:t>of people shop online 10 times a year, </a:t>
            </a:r>
            <a:r>
              <a:rPr lang="en-US" dirty="0" err="1"/>
              <a:t>amiguity</a:t>
            </a:r>
            <a:r>
              <a:rPr lang="en-US" dirty="0"/>
              <a:t> can also be seen for range 42 times and above which needs </a:t>
            </a:r>
            <a:r>
              <a:rPr lang="en-US" dirty="0" smtClean="0"/>
              <a:t>to be </a:t>
            </a:r>
            <a:r>
              <a:rPr lang="en-US" dirty="0"/>
              <a:t>  </a:t>
            </a:r>
            <a:r>
              <a:rPr lang="en-US" dirty="0" smtClean="0"/>
              <a:t> </a:t>
            </a:r>
            <a:r>
              <a:rPr lang="en-US" dirty="0"/>
              <a:t>handled</a:t>
            </a:r>
          </a:p>
          <a:p>
            <a:pPr marL="0" indent="0">
              <a:buNone/>
            </a:pPr>
            <a:endParaRPr lang="en-US" sz="15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3" name="Picture 2"/>
          <p:cNvPicPr>
            <a:picLocks noChangeAspect="1"/>
          </p:cNvPicPr>
          <p:nvPr/>
        </p:nvPicPr>
        <p:blipFill>
          <a:blip r:embed="rId3"/>
          <a:stretch>
            <a:fillRect/>
          </a:stretch>
        </p:blipFill>
        <p:spPr>
          <a:xfrm>
            <a:off x="2408136" y="1561066"/>
            <a:ext cx="2871645" cy="2822984"/>
          </a:xfrm>
          <a:prstGeom prst="rect">
            <a:avLst/>
          </a:prstGeom>
        </p:spPr>
      </p:pic>
      <p:pic>
        <p:nvPicPr>
          <p:cNvPr id="4" name="Picture 3"/>
          <p:cNvPicPr>
            <a:picLocks noChangeAspect="1"/>
          </p:cNvPicPr>
          <p:nvPr/>
        </p:nvPicPr>
        <p:blipFill>
          <a:blip r:embed="rId4"/>
          <a:stretch>
            <a:fillRect/>
          </a:stretch>
        </p:blipFill>
        <p:spPr>
          <a:xfrm>
            <a:off x="4457441" y="-113319"/>
            <a:ext cx="3760179" cy="3348770"/>
          </a:xfrm>
          <a:prstGeom prst="rect">
            <a:avLst/>
          </a:prstGeom>
        </p:spPr>
      </p:pic>
      <p:pic>
        <p:nvPicPr>
          <p:cNvPr id="5" name="Picture 4"/>
          <p:cNvPicPr>
            <a:picLocks noChangeAspect="1"/>
          </p:cNvPicPr>
          <p:nvPr/>
        </p:nvPicPr>
        <p:blipFill>
          <a:blip r:embed="rId5"/>
          <a:stretch>
            <a:fillRect/>
          </a:stretch>
        </p:blipFill>
        <p:spPr>
          <a:xfrm>
            <a:off x="0" y="3461578"/>
            <a:ext cx="3752850" cy="3371850"/>
          </a:xfrm>
          <a:prstGeom prst="rect">
            <a:avLst/>
          </a:prstGeom>
        </p:spPr>
      </p:pic>
      <p:pic>
        <p:nvPicPr>
          <p:cNvPr id="6" name="Picture 5"/>
          <p:cNvPicPr>
            <a:picLocks noChangeAspect="1"/>
          </p:cNvPicPr>
          <p:nvPr/>
        </p:nvPicPr>
        <p:blipFill>
          <a:blip r:embed="rId6"/>
          <a:stretch>
            <a:fillRect/>
          </a:stretch>
        </p:blipFill>
        <p:spPr>
          <a:xfrm>
            <a:off x="0" y="-33878"/>
            <a:ext cx="2936631" cy="2890470"/>
          </a:xfrm>
          <a:prstGeom prst="rect">
            <a:avLst/>
          </a:prstGeom>
        </p:spPr>
      </p:pic>
      <p:pic>
        <p:nvPicPr>
          <p:cNvPr id="7" name="Picture 6"/>
          <p:cNvPicPr>
            <a:picLocks noChangeAspect="1"/>
          </p:cNvPicPr>
          <p:nvPr/>
        </p:nvPicPr>
        <p:blipFill>
          <a:blip r:embed="rId7"/>
          <a:stretch>
            <a:fillRect/>
          </a:stretch>
        </p:blipFill>
        <p:spPr>
          <a:xfrm>
            <a:off x="3802162" y="3272709"/>
            <a:ext cx="4324350" cy="3371850"/>
          </a:xfrm>
          <a:prstGeom prst="rect">
            <a:avLst/>
          </a:prstGeom>
        </p:spPr>
      </p:pic>
    </p:spTree>
    <p:extLst>
      <p:ext uri="{BB962C8B-B14F-4D97-AF65-F5344CB8AC3E}">
        <p14:creationId xmlns:p14="http://schemas.microsoft.com/office/powerpoint/2010/main" val="272036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01162" y="422030"/>
            <a:ext cx="11048107" cy="720969"/>
          </a:xfrm>
        </p:spPr>
        <p:txBody>
          <a:bodyPr>
            <a:normAutofit/>
          </a:bodyPr>
          <a:lstStyle/>
          <a:p>
            <a:r>
              <a:rPr lang="en-US" sz="4000" dirty="0"/>
              <a:t>Intention of Repeat </a:t>
            </a:r>
            <a:r>
              <a:rPr lang="en-US" sz="4000" dirty="0" smtClean="0"/>
              <a:t>purchase</a:t>
            </a:r>
            <a:endParaRPr lang="en-US" sz="4000"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80292" y="5644661"/>
            <a:ext cx="11412925" cy="823642"/>
          </a:xfrm>
        </p:spPr>
        <p:txBody>
          <a:bodyPr>
            <a:noAutofit/>
          </a:bodyPr>
          <a:lstStyle/>
          <a:p>
            <a:r>
              <a:rPr lang="en-US" sz="1400" dirty="0">
                <a:latin typeface="+mj-lt"/>
              </a:rPr>
              <a:t>Heavy shoppers who shop more than 41 times a year shop from all the online brands, some of the people who shop for 32-40 and less than 10 times a year seem to exclude </a:t>
            </a:r>
            <a:r>
              <a:rPr lang="en-US" sz="1400" dirty="0" err="1" smtClean="0">
                <a:latin typeface="+mj-lt"/>
              </a:rPr>
              <a:t>myntra</a:t>
            </a:r>
            <a:r>
              <a:rPr lang="en-US" sz="1400" dirty="0" smtClean="0">
                <a:latin typeface="+mj-lt"/>
              </a:rPr>
              <a:t> . </a:t>
            </a:r>
            <a:r>
              <a:rPr lang="en-US" sz="1400" dirty="0">
                <a:latin typeface="+mj-lt"/>
              </a:rPr>
              <a:t>People shop from Amazon and </a:t>
            </a:r>
            <a:r>
              <a:rPr lang="en-US" sz="1400" dirty="0" err="1">
                <a:latin typeface="+mj-lt"/>
              </a:rPr>
              <a:t>flipkart</a:t>
            </a:r>
            <a:r>
              <a:rPr lang="en-US" sz="1400" dirty="0">
                <a:latin typeface="+mj-lt"/>
              </a:rPr>
              <a:t> whatever be the </a:t>
            </a:r>
            <a:r>
              <a:rPr lang="en-US" sz="1400" dirty="0" smtClean="0">
                <a:latin typeface="+mj-lt"/>
              </a:rPr>
              <a:t>case</a:t>
            </a:r>
            <a:r>
              <a:rPr lang="en-US" sz="1400" dirty="0">
                <a:latin typeface="+mj-lt"/>
              </a:rPr>
              <a:t>.</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5</a:t>
            </a:fld>
            <a:endParaRPr lang="en-US" dirty="0"/>
          </a:p>
        </p:txBody>
      </p:sp>
      <p:pic>
        <p:nvPicPr>
          <p:cNvPr id="5" name="Picture 4"/>
          <p:cNvPicPr>
            <a:picLocks noChangeAspect="1"/>
          </p:cNvPicPr>
          <p:nvPr/>
        </p:nvPicPr>
        <p:blipFill>
          <a:blip r:embed="rId2"/>
          <a:stretch>
            <a:fillRect/>
          </a:stretch>
        </p:blipFill>
        <p:spPr>
          <a:xfrm>
            <a:off x="147844" y="1142998"/>
            <a:ext cx="11845373" cy="4501663"/>
          </a:xfrm>
          <a:prstGeom prst="rect">
            <a:avLst/>
          </a:prstGeom>
        </p:spPr>
      </p:pic>
    </p:spTree>
    <p:extLst>
      <p:ext uri="{BB962C8B-B14F-4D97-AF65-F5344CB8AC3E}">
        <p14:creationId xmlns:p14="http://schemas.microsoft.com/office/powerpoint/2010/main" val="1637188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01162" y="422030"/>
            <a:ext cx="11048107" cy="720969"/>
          </a:xfrm>
        </p:spPr>
        <p:txBody>
          <a:bodyPr>
            <a:normAutofit/>
          </a:bodyPr>
          <a:lstStyle/>
          <a:p>
            <a:r>
              <a:rPr lang="en-US" sz="2800" dirty="0" smtClean="0"/>
              <a:t>Comparing </a:t>
            </a:r>
            <a:r>
              <a:rPr lang="en-US" sz="2800" dirty="0"/>
              <a:t>years </a:t>
            </a:r>
            <a:r>
              <a:rPr lang="en-US" sz="2800" dirty="0" smtClean="0"/>
              <a:t>for </a:t>
            </a:r>
            <a:r>
              <a:rPr lang="en-US" sz="2800" dirty="0"/>
              <a:t>analysis</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01162" y="5882054"/>
            <a:ext cx="11412925" cy="674172"/>
          </a:xfrm>
        </p:spPr>
        <p:txBody>
          <a:bodyPr>
            <a:noAutofit/>
          </a:bodyPr>
          <a:lstStyle/>
          <a:p>
            <a:r>
              <a:rPr lang="en-US" sz="1400" dirty="0"/>
              <a:t>Almost all the people who have shopped from amazon, </a:t>
            </a:r>
            <a:r>
              <a:rPr lang="en-US" sz="1400" dirty="0" err="1" smtClean="0"/>
              <a:t>flipkart</a:t>
            </a:r>
            <a:r>
              <a:rPr lang="en-US" sz="1400" dirty="0" smtClean="0"/>
              <a:t> </a:t>
            </a:r>
            <a:r>
              <a:rPr lang="en-US" sz="1400" dirty="0"/>
              <a:t>and </a:t>
            </a:r>
            <a:r>
              <a:rPr lang="en-US" sz="1400" dirty="0" err="1"/>
              <a:t>paytm</a:t>
            </a:r>
            <a:r>
              <a:rPr lang="en-US" sz="1400" dirty="0"/>
              <a:t> are satisfied. People who shop from a more number of online brands </a:t>
            </a:r>
            <a:r>
              <a:rPr lang="en-US" sz="1400" dirty="0" err="1" smtClean="0"/>
              <a:t>dosen’t</a:t>
            </a:r>
            <a:r>
              <a:rPr lang="en-US" sz="1400" dirty="0" smtClean="0"/>
              <a:t> </a:t>
            </a:r>
            <a:r>
              <a:rPr lang="en-US" sz="1400" dirty="0"/>
              <a:t>seem to be satisfied.</a:t>
            </a:r>
            <a:endParaRPr lang="en-US" sz="1400" dirty="0">
              <a:latin typeface="+mj-lt"/>
            </a:endParaRP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6</a:t>
            </a:fld>
            <a:endParaRPr lang="en-US" dirty="0"/>
          </a:p>
        </p:txBody>
      </p:sp>
      <p:pic>
        <p:nvPicPr>
          <p:cNvPr id="2" name="Picture 1"/>
          <p:cNvPicPr>
            <a:picLocks noChangeAspect="1"/>
          </p:cNvPicPr>
          <p:nvPr/>
        </p:nvPicPr>
        <p:blipFill>
          <a:blip r:embed="rId2"/>
          <a:stretch>
            <a:fillRect/>
          </a:stretch>
        </p:blipFill>
        <p:spPr>
          <a:xfrm>
            <a:off x="430823" y="1142998"/>
            <a:ext cx="11368454" cy="4572001"/>
          </a:xfrm>
          <a:prstGeom prst="rect">
            <a:avLst/>
          </a:prstGeom>
        </p:spPr>
      </p:pic>
    </p:spTree>
    <p:extLst>
      <p:ext uri="{BB962C8B-B14F-4D97-AF65-F5344CB8AC3E}">
        <p14:creationId xmlns:p14="http://schemas.microsoft.com/office/powerpoint/2010/main" val="245298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76017" y="429698"/>
            <a:ext cx="6785367" cy="573989"/>
          </a:xfrm>
        </p:spPr>
        <p:txBody>
          <a:bodyPr/>
          <a:lstStyle/>
          <a:p>
            <a:r>
              <a:rPr lang="en-US" dirty="0">
                <a:solidFill>
                  <a:schemeClr val="tx1"/>
                </a:solidFill>
              </a:rPr>
              <a:t>Online </a:t>
            </a:r>
            <a:r>
              <a:rPr lang="en-US" dirty="0" smtClean="0">
                <a:solidFill>
                  <a:schemeClr val="tx1"/>
                </a:solidFill>
              </a:rPr>
              <a:t>Retailing based on age</a:t>
            </a:r>
            <a:endParaRPr lang="en-US" dirty="0">
              <a:solidFill>
                <a:schemeClr val="tx1"/>
              </a:solidFill>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r>
              <a:rPr lang="en-US" dirty="0"/>
              <a:t>Highest number of people have been shopping online for above 4 years except for the age group below 20 years and above 50 years. People who are shopping online for 1-2 years does not include teenagers and elder people.</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10" name="Picture 9"/>
          <p:cNvPicPr>
            <a:picLocks noChangeAspect="1"/>
          </p:cNvPicPr>
          <p:nvPr/>
        </p:nvPicPr>
        <p:blipFill>
          <a:blip r:embed="rId2"/>
          <a:stretch>
            <a:fillRect/>
          </a:stretch>
        </p:blipFill>
        <p:spPr>
          <a:xfrm>
            <a:off x="193430" y="1411357"/>
            <a:ext cx="6831624" cy="4572000"/>
          </a:xfrm>
          <a:prstGeom prst="rect">
            <a:avLst/>
          </a:prstGeom>
        </p:spPr>
      </p:pic>
    </p:spTree>
    <p:extLst>
      <p:ext uri="{BB962C8B-B14F-4D97-AF65-F5344CB8AC3E}">
        <p14:creationId xmlns:p14="http://schemas.microsoft.com/office/powerpoint/2010/main" val="8694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501162" y="422030"/>
            <a:ext cx="11048107" cy="720969"/>
          </a:xfrm>
        </p:spPr>
        <p:txBody>
          <a:bodyPr>
            <a:normAutofit/>
          </a:bodyPr>
          <a:lstStyle/>
          <a:p>
            <a:r>
              <a:rPr lang="en-US" sz="4000" dirty="0" smtClean="0"/>
              <a:t>Density of customers in various cities</a:t>
            </a:r>
            <a:endParaRPr lang="en-US" sz="4000"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580292" y="5644661"/>
            <a:ext cx="11412925" cy="823642"/>
          </a:xfrm>
        </p:spPr>
        <p:txBody>
          <a:bodyPr>
            <a:noAutofit/>
          </a:bodyPr>
          <a:lstStyle/>
          <a:p>
            <a:r>
              <a:rPr lang="en-US" sz="1400" dirty="0"/>
              <a:t>In lines, we can see that density of female customers is more than male. Men living in </a:t>
            </a:r>
            <a:r>
              <a:rPr lang="en-US" sz="1400" dirty="0" err="1" smtClean="0"/>
              <a:t>bangalore</a:t>
            </a:r>
            <a:r>
              <a:rPr lang="en-US" sz="1400" dirty="0" smtClean="0"/>
              <a:t> </a:t>
            </a:r>
            <a:r>
              <a:rPr lang="en-US" sz="1400" dirty="0"/>
              <a:t>and </a:t>
            </a:r>
            <a:r>
              <a:rPr lang="en-US" sz="1400" dirty="0" err="1"/>
              <a:t>ghaziabad</a:t>
            </a:r>
            <a:r>
              <a:rPr lang="en-US" sz="1400" dirty="0"/>
              <a:t> shop have shopped online for less than 1 year. Highest number of men shopping online belong from </a:t>
            </a:r>
            <a:r>
              <a:rPr lang="en-US" sz="1400" dirty="0" err="1"/>
              <a:t>delhi</a:t>
            </a:r>
            <a:r>
              <a:rPr lang="en-US" sz="1400" dirty="0"/>
              <a:t> and </a:t>
            </a:r>
            <a:r>
              <a:rPr lang="en-US" sz="1400" dirty="0" err="1"/>
              <a:t>noida</a:t>
            </a:r>
            <a:r>
              <a:rPr lang="en-US" sz="1400" dirty="0"/>
              <a:t>, while men from </a:t>
            </a:r>
            <a:r>
              <a:rPr lang="en-US" sz="1400" dirty="0" err="1"/>
              <a:t>moradabad</a:t>
            </a:r>
            <a:r>
              <a:rPr lang="en-US" sz="1400" dirty="0"/>
              <a:t> have been shopping online for the longest. Women from </a:t>
            </a:r>
            <a:r>
              <a:rPr lang="en-US" sz="1400" dirty="0" err="1"/>
              <a:t>meerut</a:t>
            </a:r>
            <a:r>
              <a:rPr lang="en-US" sz="1400" dirty="0"/>
              <a:t> and </a:t>
            </a:r>
            <a:r>
              <a:rPr lang="en-US" sz="1400" dirty="0" err="1"/>
              <a:t>noida</a:t>
            </a:r>
            <a:r>
              <a:rPr lang="en-US" sz="1400" dirty="0"/>
              <a:t> have shopped the longest.</a:t>
            </a:r>
            <a:endParaRPr lang="en-US" sz="1400" dirty="0">
              <a:latin typeface="+mj-lt"/>
            </a:endParaRP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8</a:t>
            </a:fld>
            <a:endParaRPr lang="en-US" dirty="0"/>
          </a:p>
        </p:txBody>
      </p:sp>
      <p:pic>
        <p:nvPicPr>
          <p:cNvPr id="2" name="Picture 1"/>
          <p:cNvPicPr>
            <a:picLocks noChangeAspect="1"/>
          </p:cNvPicPr>
          <p:nvPr/>
        </p:nvPicPr>
        <p:blipFill>
          <a:blip r:embed="rId2"/>
          <a:stretch>
            <a:fillRect/>
          </a:stretch>
        </p:blipFill>
        <p:spPr>
          <a:xfrm>
            <a:off x="501161" y="1143000"/>
            <a:ext cx="11245361" cy="4246685"/>
          </a:xfrm>
          <a:prstGeom prst="rect">
            <a:avLst/>
          </a:prstGeom>
        </p:spPr>
      </p:pic>
    </p:spTree>
    <p:extLst>
      <p:ext uri="{BB962C8B-B14F-4D97-AF65-F5344CB8AC3E}">
        <p14:creationId xmlns:p14="http://schemas.microsoft.com/office/powerpoint/2010/main" val="1036872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76018" y="429698"/>
            <a:ext cx="6249036" cy="573989"/>
          </a:xfrm>
        </p:spPr>
        <p:txBody>
          <a:bodyPr/>
          <a:lstStyle/>
          <a:p>
            <a:r>
              <a:rPr lang="en-US" dirty="0" smtClean="0">
                <a:solidFill>
                  <a:schemeClr val="tx1"/>
                </a:solidFill>
              </a:rPr>
              <a:t>popular Platform</a:t>
            </a:r>
            <a:endParaRPr lang="en-US" dirty="0">
              <a:solidFill>
                <a:schemeClr val="tx1"/>
              </a:solidFill>
            </a:endParaRP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r>
              <a:rPr lang="en-US" dirty="0"/>
              <a:t>Even though people who are shopping online for more than 3 years </a:t>
            </a:r>
            <a:r>
              <a:rPr lang="en-US" dirty="0" smtClean="0"/>
              <a:t>do not </a:t>
            </a:r>
            <a:r>
              <a:rPr lang="en-US" dirty="0"/>
              <a:t>use the application rather use search engine and direct </a:t>
            </a:r>
            <a:r>
              <a:rPr lang="en-US" dirty="0" err="1"/>
              <a:t>url's</a:t>
            </a:r>
            <a:r>
              <a:rPr lang="en-US" dirty="0"/>
              <a:t> in large number which indicates that online brands should update all their platforms rather than just application.</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5" name="Picture 4"/>
          <p:cNvPicPr>
            <a:picLocks noChangeAspect="1"/>
          </p:cNvPicPr>
          <p:nvPr/>
        </p:nvPicPr>
        <p:blipFill>
          <a:blip r:embed="rId2"/>
          <a:stretch>
            <a:fillRect/>
          </a:stretch>
        </p:blipFill>
        <p:spPr>
          <a:xfrm>
            <a:off x="264501" y="1625511"/>
            <a:ext cx="7015529" cy="4842791"/>
          </a:xfrm>
          <a:prstGeom prst="rect">
            <a:avLst/>
          </a:prstGeom>
        </p:spPr>
      </p:pic>
    </p:spTree>
    <p:extLst>
      <p:ext uri="{BB962C8B-B14F-4D97-AF65-F5344CB8AC3E}">
        <p14:creationId xmlns:p14="http://schemas.microsoft.com/office/powerpoint/2010/main" val="106600738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567</Words>
  <Application>Microsoft Office PowerPoint</Application>
  <PresentationFormat>Widescreen</PresentationFormat>
  <Paragraphs>38</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Bebas</vt:lpstr>
      <vt:lpstr>Calibri</vt:lpstr>
      <vt:lpstr>Calibri Light</vt:lpstr>
      <vt:lpstr>Gill Sans</vt:lpstr>
      <vt:lpstr>Office Theme</vt:lpstr>
      <vt:lpstr>Flip-Robo Technology</vt:lpstr>
      <vt:lpstr>E-retail factors for customer activation and retention</vt:lpstr>
      <vt:lpstr>Problem Statement</vt:lpstr>
      <vt:lpstr>Personal Info</vt:lpstr>
      <vt:lpstr>Intention of Repeat purchase</vt:lpstr>
      <vt:lpstr>Comparing years for analysis</vt:lpstr>
      <vt:lpstr>Online Retailing based on age</vt:lpstr>
      <vt:lpstr>Density of customers in various cities</vt:lpstr>
      <vt:lpstr>popular Platform</vt:lpstr>
      <vt:lpstr>Reason to leave a platform</vt:lpstr>
      <vt:lpstr>Features which affects the most for retaining customers</vt:lpstr>
      <vt:lpstr>Thank you  Roshan Kumar Verma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2022-09-22T12:16:58Z</dcterms:created>
  <dcterms:modified xsi:type="dcterms:W3CDTF">2022-09-24T19:24:27Z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